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2400" cy="100584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FCA"/>
    <a:srgbClr val="E86D6A"/>
    <a:srgbClr val="A93D92"/>
    <a:srgbClr val="F49320"/>
    <a:srgbClr val="9C4A8A"/>
    <a:srgbClr val="E76E6B"/>
    <a:srgbClr val="76B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3324" autoAdjust="0"/>
  </p:normalViewPr>
  <p:slideViewPr>
    <p:cSldViewPr snapToGrid="0">
      <p:cViewPr>
        <p:scale>
          <a:sx n="90" d="100"/>
          <a:sy n="90" d="100"/>
        </p:scale>
        <p:origin x="2088" y="-1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663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414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896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224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506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611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715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3359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885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casd.net/Page/13434" TargetMode="External"/><Relationship Id="rId11" Type="http://schemas.openxmlformats.org/officeDocument/2006/relationships/image" Target="../media/image9.sv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 descr="Shamrock with solid fill">
            <a:extLst>
              <a:ext uri="{FF2B5EF4-FFF2-40B4-BE49-F238E27FC236}">
                <a16:creationId xmlns:a16="http://schemas.microsoft.com/office/drawing/2014/main" id="{FF8B28E1-A4AB-6DB6-3A0B-B03C26F4B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83540">
            <a:off x="6199836" y="4741380"/>
            <a:ext cx="1220915" cy="122091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760D3C5-EE9F-449C-AD77-139FB5C2C02D}"/>
              </a:ext>
            </a:extLst>
          </p:cNvPr>
          <p:cNvGrpSpPr/>
          <p:nvPr/>
        </p:nvGrpSpPr>
        <p:grpSpPr>
          <a:xfrm>
            <a:off x="2309948" y="3655601"/>
            <a:ext cx="5000101" cy="246888"/>
            <a:chOff x="2341229" y="4335239"/>
            <a:chExt cx="5000101" cy="291780"/>
          </a:xfrm>
          <a:solidFill>
            <a:srgbClr val="55AFCA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BBE8DC-E803-4AF2-9BD7-A5EC34DD2402}"/>
                </a:ext>
              </a:extLst>
            </p:cNvPr>
            <p:cNvSpPr/>
            <p:nvPr/>
          </p:nvSpPr>
          <p:spPr>
            <a:xfrm>
              <a:off x="2341229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483148A-33F0-4BAD-8FB0-EBA4831ACDD1}"/>
                </a:ext>
              </a:extLst>
            </p:cNvPr>
            <p:cNvSpPr/>
            <p:nvPr/>
          </p:nvSpPr>
          <p:spPr>
            <a:xfrm>
              <a:off x="3503144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1A6E2F1-331B-4B41-961C-70D08BFE37B6}"/>
                </a:ext>
              </a:extLst>
            </p:cNvPr>
            <p:cNvSpPr/>
            <p:nvPr/>
          </p:nvSpPr>
          <p:spPr>
            <a:xfrm>
              <a:off x="4664933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188289B-EBC8-47CC-A974-62B07B4D2335}"/>
                </a:ext>
              </a:extLst>
            </p:cNvPr>
            <p:cNvSpPr/>
            <p:nvPr/>
          </p:nvSpPr>
          <p:spPr>
            <a:xfrm>
              <a:off x="5824825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398E36F-EC26-4165-A353-428C55E8F198}"/>
                </a:ext>
              </a:extLst>
            </p:cNvPr>
            <p:cNvSpPr/>
            <p:nvPr/>
          </p:nvSpPr>
          <p:spPr>
            <a:xfrm>
              <a:off x="6999688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200347CC-F561-48A5-87B6-A78937F81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79255"/>
              </p:ext>
            </p:extLst>
          </p:nvPr>
        </p:nvGraphicFramePr>
        <p:xfrm>
          <a:off x="1497503" y="2020404"/>
          <a:ext cx="5806710" cy="6104595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14923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6419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0904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LUNES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900" b="1" kern="120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MAR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MIER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900" b="1" kern="120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JUE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900" b="1" kern="120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VIER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27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28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3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6</a:t>
                      </a:r>
                      <a:endParaRPr lang="en-US" sz="1600" b="1" i="1" kern="1200" baseline="80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7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8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9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10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13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14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15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16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17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20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21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22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23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24</a:t>
                      </a:r>
                      <a:endParaRPr lang="en-US" sz="1600" b="1" i="1" baseline="800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27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28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29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1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1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/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 rtl="0"/>
            <a:r>
              <a:rPr lang="es-MX" sz="3000" b="0" i="0" u="none" strike="noStrike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Marzo</a:t>
            </a:r>
            <a:r>
              <a:rPr lang="es-MX" sz="3000" b="0" i="0" u="none" strike="noStrike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</a:t>
            </a:r>
            <a:r>
              <a:rPr lang="es-MX" sz="3000" b="0" i="0" u="none" strike="noStrike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Arial Narrow"/>
                <a:cs typeface="Arial"/>
              </a:rPr>
              <a:t>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975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>
              <a:lnSpc>
                <a:spcPct val="130000"/>
              </a:lnSpc>
            </a:pPr>
            <a:r>
              <a:rPr lang="es-MX" sz="2400" b="1" i="0" u="none" strike="noStrike" kern="120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Menú de Almuerzo para Secundaria</a:t>
            </a:r>
          </a:p>
          <a:p>
            <a:pPr algn="r" rtl="0">
              <a:lnSpc>
                <a:spcPct val="130000"/>
              </a:lnSpc>
            </a:pPr>
            <a:r>
              <a:rPr lang="es-MX" sz="2200" b="1" i="0" u="none" strike="noStrike" kern="1200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Precio de la comida $</a:t>
            </a:r>
            <a:r>
              <a:rPr lang="es-MX" sz="2200" b="1" i="0" u="none" strike="noStrike" kern="1200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Arial Narrow"/>
                <a:cs typeface="Arial"/>
              </a:rPr>
              <a:t>3.00</a:t>
            </a:r>
            <a:endParaRPr lang="en-US" sz="2200" b="1" kern="1200">
              <a:solidFill>
                <a:schemeClr val="accent6"/>
              </a:solidFill>
              <a:latin typeface="Lucky Shoes" pitchFamily="2" charset="0"/>
              <a:cs typeface="Arial" panose="020B0604020202020204" pitchFamily="34" charset="0"/>
            </a:endParaRPr>
          </a:p>
        </p:txBody>
      </p:sp>
      <p:sp>
        <p:nvSpPr>
          <p:cNvPr id="19" name="object 67">
            <a:extLst>
              <a:ext uri="{FF2B5EF4-FFF2-40B4-BE49-F238E27FC236}">
                <a16:creationId xmlns:a16="http://schemas.microsoft.com/office/drawing/2014/main" id="{198A809A-2717-4EE9-9E27-B921E5DF701A}"/>
              </a:ext>
            </a:extLst>
          </p:cNvPr>
          <p:cNvSpPr txBox="1"/>
          <p:nvPr/>
        </p:nvSpPr>
        <p:spPr>
          <a:xfrm>
            <a:off x="1508058" y="4020452"/>
            <a:ext cx="1125775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Pasta Alfredo con Pollo*</a:t>
            </a:r>
          </a:p>
        </p:txBody>
      </p:sp>
      <p:sp>
        <p:nvSpPr>
          <p:cNvPr id="24" name="object 67">
            <a:extLst>
              <a:ext uri="{FF2B5EF4-FFF2-40B4-BE49-F238E27FC236}">
                <a16:creationId xmlns:a16="http://schemas.microsoft.com/office/drawing/2014/main" id="{75577409-1D26-445E-A910-F3FB3E189217}"/>
              </a:ext>
            </a:extLst>
          </p:cNvPr>
          <p:cNvSpPr txBox="1"/>
          <p:nvPr/>
        </p:nvSpPr>
        <p:spPr>
          <a:xfrm>
            <a:off x="6186644" y="2811955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Sándwich de Queso a la Parrilla</a:t>
            </a:r>
          </a:p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y </a:t>
            </a:r>
          </a:p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Sopa de Tomate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513" y="388684"/>
            <a:ext cx="1250812" cy="442649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/>
          <p:nvPr/>
        </p:nvSpPr>
        <p:spPr>
          <a:xfrm>
            <a:off x="5207512" y="8144441"/>
            <a:ext cx="2840391" cy="1692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rtl="0">
              <a:spcBef>
                <a:spcPts val="100"/>
              </a:spcBef>
            </a:pPr>
            <a:r>
              <a:rPr lang="es-MX" sz="11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Los menús están sujetos a cambios.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C5C3F1-C7E1-49CD-83F9-E7BDEC20FF24}"/>
              </a:ext>
            </a:extLst>
          </p:cNvPr>
          <p:cNvSpPr txBox="1"/>
          <p:nvPr/>
        </p:nvSpPr>
        <p:spPr>
          <a:xfrm>
            <a:off x="3039421" y="9031561"/>
            <a:ext cx="2439269" cy="552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s-MX" sz="16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Oferta Por Tiempo Limitado:</a:t>
            </a: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 rtl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14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Arial"/>
                <a:ea typeface="Calibri"/>
                <a:cs typeface="Arial"/>
              </a:rPr>
              <a:t>Chipotle Garbanzo Sub Sándwich</a:t>
            </a:r>
          </a:p>
        </p:txBody>
      </p:sp>
      <p:sp>
        <p:nvSpPr>
          <p:cNvPr id="52" name="object 67">
            <a:extLst>
              <a:ext uri="{FF2B5EF4-FFF2-40B4-BE49-F238E27FC236}">
                <a16:creationId xmlns:a16="http://schemas.microsoft.com/office/drawing/2014/main" id="{D6F4AA80-A352-4354-8E27-0CAAFD547D59}"/>
              </a:ext>
            </a:extLst>
          </p:cNvPr>
          <p:cNvSpPr txBox="1"/>
          <p:nvPr/>
        </p:nvSpPr>
        <p:spPr>
          <a:xfrm>
            <a:off x="2677282" y="3997680"/>
            <a:ext cx="1117569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Tacos de Pollo*</a:t>
            </a:r>
          </a:p>
        </p:txBody>
      </p:sp>
      <p:sp>
        <p:nvSpPr>
          <p:cNvPr id="53" name="object 67">
            <a:extLst>
              <a:ext uri="{FF2B5EF4-FFF2-40B4-BE49-F238E27FC236}">
                <a16:creationId xmlns:a16="http://schemas.microsoft.com/office/drawing/2014/main" id="{EBFFA50D-AD07-490B-BFE0-1BF0CFD3804F}"/>
              </a:ext>
            </a:extLst>
          </p:cNvPr>
          <p:cNvSpPr txBox="1"/>
          <p:nvPr/>
        </p:nvSpPr>
        <p:spPr>
          <a:xfrm>
            <a:off x="2638584" y="4931276"/>
            <a:ext cx="1174921" cy="7540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0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¡Locura de Marzo!</a:t>
            </a:r>
          </a:p>
          <a:p>
            <a:pPr marL="12700" algn="ctr">
              <a:spcBef>
                <a:spcPts val="100"/>
              </a:spcBef>
            </a:pPr>
            <a:r>
              <a:rPr lang="es-MX"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Pollo empanizado con Aderezo Buffalo Ranch</a:t>
            </a:r>
          </a:p>
          <a:p>
            <a:pPr marL="12700" algn="ctr" rtl="0">
              <a:spcBef>
                <a:spcPts val="100"/>
              </a:spcBef>
            </a:pPr>
            <a:r>
              <a:rPr lang="es-MX" sz="10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Papitas tipo tots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67">
            <a:extLst>
              <a:ext uri="{FF2B5EF4-FFF2-40B4-BE49-F238E27FC236}">
                <a16:creationId xmlns:a16="http://schemas.microsoft.com/office/drawing/2014/main" id="{7087A47D-3DF3-42BD-AAF8-3C307B6C29C8}"/>
              </a:ext>
            </a:extLst>
          </p:cNvPr>
          <p:cNvSpPr txBox="1"/>
          <p:nvPr/>
        </p:nvSpPr>
        <p:spPr>
          <a:xfrm>
            <a:off x="2758040" y="6163148"/>
            <a:ext cx="1048597" cy="38215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Tacos Suaves de Res 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*</a:t>
            </a:r>
          </a:p>
        </p:txBody>
      </p:sp>
      <p:sp>
        <p:nvSpPr>
          <p:cNvPr id="57" name="object 67">
            <a:extLst>
              <a:ext uri="{FF2B5EF4-FFF2-40B4-BE49-F238E27FC236}">
                <a16:creationId xmlns:a16="http://schemas.microsoft.com/office/drawing/2014/main" id="{02F89CCD-6CCA-4531-9BC5-C578B2D6E7E6}"/>
              </a:ext>
            </a:extLst>
          </p:cNvPr>
          <p:cNvSpPr txBox="1"/>
          <p:nvPr/>
        </p:nvSpPr>
        <p:spPr>
          <a:xfrm>
            <a:off x="3846663" y="3921707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Pedacitos de Pollo Empanizado del General Tso’s</a:t>
            </a:r>
          </a:p>
          <a:p>
            <a:pPr marL="12700" algn="ctr" rtl="0">
              <a:spcBef>
                <a:spcPts val="100"/>
              </a:spcBef>
            </a:pPr>
            <a:endParaRPr lang="es-MX" sz="1200" b="1" i="0" u="none" strike="noStrike" dirty="0">
              <a:highlight>
                <a:srgbClr val="000000">
                  <a:alpha val="0"/>
                </a:srgbClr>
              </a:highlight>
              <a:latin typeface="Arial"/>
              <a:cs typeface="Arial"/>
            </a:endParaRPr>
          </a:p>
        </p:txBody>
      </p:sp>
      <p:sp>
        <p:nvSpPr>
          <p:cNvPr id="58" name="object 67">
            <a:extLst>
              <a:ext uri="{FF2B5EF4-FFF2-40B4-BE49-F238E27FC236}">
                <a16:creationId xmlns:a16="http://schemas.microsoft.com/office/drawing/2014/main" id="{B34F827C-BC5C-4B1A-A12F-EE7FA74E2703}"/>
              </a:ext>
            </a:extLst>
          </p:cNvPr>
          <p:cNvSpPr txBox="1"/>
          <p:nvPr/>
        </p:nvSpPr>
        <p:spPr>
          <a:xfrm>
            <a:off x="3846830" y="5138347"/>
            <a:ext cx="1117569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Alitas Deshuesadas</a:t>
            </a:r>
          </a:p>
        </p:txBody>
      </p:sp>
      <p:sp>
        <p:nvSpPr>
          <p:cNvPr id="59" name="object 67">
            <a:extLst>
              <a:ext uri="{FF2B5EF4-FFF2-40B4-BE49-F238E27FC236}">
                <a16:creationId xmlns:a16="http://schemas.microsoft.com/office/drawing/2014/main" id="{0DAD1BC2-79C3-4394-94EC-13B7451C3C08}"/>
              </a:ext>
            </a:extLst>
          </p:cNvPr>
          <p:cNvSpPr txBox="1"/>
          <p:nvPr/>
        </p:nvSpPr>
        <p:spPr>
          <a:xfrm>
            <a:off x="1526422" y="6149108"/>
            <a:ext cx="1117569" cy="5539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Pierna de Pollo con Miel Picante</a:t>
            </a:r>
          </a:p>
        </p:txBody>
      </p:sp>
      <p:sp>
        <p:nvSpPr>
          <p:cNvPr id="61" name="object 67">
            <a:extLst>
              <a:ext uri="{FF2B5EF4-FFF2-40B4-BE49-F238E27FC236}">
                <a16:creationId xmlns:a16="http://schemas.microsoft.com/office/drawing/2014/main" id="{88B566E8-617F-494F-8903-F79FA66E384E}"/>
              </a:ext>
            </a:extLst>
          </p:cNvPr>
          <p:cNvSpPr txBox="1"/>
          <p:nvPr/>
        </p:nvSpPr>
        <p:spPr>
          <a:xfrm>
            <a:off x="4908639" y="2779955"/>
            <a:ext cx="1232241" cy="7643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Tostadas Francesas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Salchicha de Pollo*</a:t>
            </a:r>
          </a:p>
        </p:txBody>
      </p:sp>
      <p:sp>
        <p:nvSpPr>
          <p:cNvPr id="62" name="object 67">
            <a:extLst>
              <a:ext uri="{FF2B5EF4-FFF2-40B4-BE49-F238E27FC236}">
                <a16:creationId xmlns:a16="http://schemas.microsoft.com/office/drawing/2014/main" id="{59A9E001-2123-4FFB-BE56-24831A0931DE}"/>
              </a:ext>
            </a:extLst>
          </p:cNvPr>
          <p:cNvSpPr txBox="1"/>
          <p:nvPr/>
        </p:nvSpPr>
        <p:spPr>
          <a:xfrm>
            <a:off x="5019174" y="3921707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Waffle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 Salchicha de Pollo*</a:t>
            </a:r>
          </a:p>
        </p:txBody>
      </p:sp>
      <p:sp>
        <p:nvSpPr>
          <p:cNvPr id="63" name="object 67">
            <a:extLst>
              <a:ext uri="{FF2B5EF4-FFF2-40B4-BE49-F238E27FC236}">
                <a16:creationId xmlns:a16="http://schemas.microsoft.com/office/drawing/2014/main" id="{3562D6B7-2E57-4926-AB0F-3F0DA1106755}"/>
              </a:ext>
            </a:extLst>
          </p:cNvPr>
          <p:cNvSpPr txBox="1"/>
          <p:nvPr/>
        </p:nvSpPr>
        <p:spPr>
          <a:xfrm>
            <a:off x="4962189" y="5039602"/>
            <a:ext cx="1117570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Panqueques 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con Salchicha de Pollo*</a:t>
            </a:r>
          </a:p>
        </p:txBody>
      </p:sp>
      <p:sp>
        <p:nvSpPr>
          <p:cNvPr id="64" name="object 67">
            <a:extLst>
              <a:ext uri="{FF2B5EF4-FFF2-40B4-BE49-F238E27FC236}">
                <a16:creationId xmlns:a16="http://schemas.microsoft.com/office/drawing/2014/main" id="{762566D1-8D11-4CE0-B6CF-49B900819912}"/>
              </a:ext>
            </a:extLst>
          </p:cNvPr>
          <p:cNvSpPr txBox="1"/>
          <p:nvPr/>
        </p:nvSpPr>
        <p:spPr>
          <a:xfrm>
            <a:off x="5014361" y="6162404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Waffle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 Salchicha de Pollo*</a:t>
            </a:r>
          </a:p>
        </p:txBody>
      </p:sp>
      <p:sp>
        <p:nvSpPr>
          <p:cNvPr id="66" name="object 67">
            <a:extLst>
              <a:ext uri="{FF2B5EF4-FFF2-40B4-BE49-F238E27FC236}">
                <a16:creationId xmlns:a16="http://schemas.microsoft.com/office/drawing/2014/main" id="{58367E32-4340-4E55-9E19-AA60AE0B6FAA}"/>
              </a:ext>
            </a:extLst>
          </p:cNvPr>
          <p:cNvSpPr txBox="1"/>
          <p:nvPr/>
        </p:nvSpPr>
        <p:spPr>
          <a:xfrm>
            <a:off x="6131930" y="3894597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Pizza 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Palitos de Pizza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con Marinara</a:t>
            </a:r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0B4C70F9-B6C5-41DE-8052-C509C9D12EC0}"/>
              </a:ext>
            </a:extLst>
          </p:cNvPr>
          <p:cNvSpPr txBox="1"/>
          <p:nvPr/>
        </p:nvSpPr>
        <p:spPr>
          <a:xfrm>
            <a:off x="1488977" y="5096464"/>
            <a:ext cx="1117569" cy="38215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Sub Sándwich</a:t>
            </a:r>
          </a:p>
          <a:p>
            <a:pPr marL="12700" algn="ctr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Albóndigas</a:t>
            </a:r>
          </a:p>
          <a:p>
            <a:pPr marL="12700" algn="ctr" rtl="0">
              <a:spcBef>
                <a:spcPts val="100"/>
              </a:spcBef>
            </a:pPr>
            <a:endParaRPr lang="es-MX" sz="1200" b="1" i="0" u="none" strike="noStrike" dirty="0">
              <a:highlight>
                <a:srgbClr val="000000">
                  <a:alpha val="0"/>
                </a:srgbClr>
              </a:highlight>
              <a:latin typeface="Arial"/>
              <a:cs typeface="Arial"/>
            </a:endParaRPr>
          </a:p>
        </p:txBody>
      </p:sp>
      <p:sp>
        <p:nvSpPr>
          <p:cNvPr id="68" name="object 67">
            <a:extLst>
              <a:ext uri="{FF2B5EF4-FFF2-40B4-BE49-F238E27FC236}">
                <a16:creationId xmlns:a16="http://schemas.microsoft.com/office/drawing/2014/main" id="{1AF9C2FE-4133-46F9-B0EE-7BBE6003891A}"/>
              </a:ext>
            </a:extLst>
          </p:cNvPr>
          <p:cNvSpPr txBox="1"/>
          <p:nvPr/>
        </p:nvSpPr>
        <p:spPr>
          <a:xfrm>
            <a:off x="6159287" y="5072721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solidFill>
                  <a:srgbClr val="385624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Macarrones con Queso</a:t>
            </a:r>
          </a:p>
        </p:txBody>
      </p:sp>
      <p:sp>
        <p:nvSpPr>
          <p:cNvPr id="69" name="object 67">
            <a:extLst>
              <a:ext uri="{FF2B5EF4-FFF2-40B4-BE49-F238E27FC236}">
                <a16:creationId xmlns:a16="http://schemas.microsoft.com/office/drawing/2014/main" id="{A99EF0DF-8443-4462-A149-0DF7C929A92E}"/>
              </a:ext>
            </a:extLst>
          </p:cNvPr>
          <p:cNvSpPr txBox="1"/>
          <p:nvPr/>
        </p:nvSpPr>
        <p:spPr>
          <a:xfrm>
            <a:off x="6131929" y="5934568"/>
            <a:ext cx="1117569" cy="659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rtl="0">
              <a:spcBef>
                <a:spcPts val="100"/>
              </a:spcBef>
            </a:pPr>
            <a:r>
              <a:rPr lang="es-MX" sz="900" b="0" i="1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Día Nacional del Sándwich Cheesesteak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Cheesesteak de res</a:t>
            </a: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95D7F714-AAF4-4F75-9159-4EED91BB3CD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0822" t="10384" r="4462" b="777"/>
          <a:stretch>
            <a:fillRect/>
          </a:stretch>
        </p:blipFill>
        <p:spPr>
          <a:xfrm>
            <a:off x="-3020796" y="4679496"/>
            <a:ext cx="1404806" cy="649929"/>
          </a:xfrm>
          <a:prstGeom prst="rect">
            <a:avLst/>
          </a:prstGeom>
        </p:spPr>
      </p:pic>
      <p:sp>
        <p:nvSpPr>
          <p:cNvPr id="43" name="object 67">
            <a:extLst>
              <a:ext uri="{FF2B5EF4-FFF2-40B4-BE49-F238E27FC236}">
                <a16:creationId xmlns:a16="http://schemas.microsoft.com/office/drawing/2014/main" id="{3BB726D4-BD29-444E-912F-54216A553D04}"/>
              </a:ext>
            </a:extLst>
          </p:cNvPr>
          <p:cNvSpPr txBox="1"/>
          <p:nvPr/>
        </p:nvSpPr>
        <p:spPr>
          <a:xfrm>
            <a:off x="2658205" y="2859577"/>
            <a:ext cx="1117569" cy="412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Nachos de Res</a:t>
            </a:r>
            <a:r>
              <a:rPr lang="es-MX" sz="14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*</a:t>
            </a:r>
          </a:p>
        </p:txBody>
      </p:sp>
      <p:sp>
        <p:nvSpPr>
          <p:cNvPr id="44" name="object 67">
            <a:extLst>
              <a:ext uri="{FF2B5EF4-FFF2-40B4-BE49-F238E27FC236}">
                <a16:creationId xmlns:a16="http://schemas.microsoft.com/office/drawing/2014/main" id="{2965438C-CBE3-894E-9F90-55165C30274F}"/>
              </a:ext>
            </a:extLst>
          </p:cNvPr>
          <p:cNvSpPr txBox="1"/>
          <p:nvPr/>
        </p:nvSpPr>
        <p:spPr>
          <a:xfrm>
            <a:off x="1570682" y="2793072"/>
            <a:ext cx="987622" cy="5975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Calzone de Queso</a:t>
            </a:r>
            <a:endParaRPr lang="en-US" sz="1400" b="1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endParaRPr lang="en-US" sz="1200" i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67">
            <a:extLst>
              <a:ext uri="{FF2B5EF4-FFF2-40B4-BE49-F238E27FC236}">
                <a16:creationId xmlns:a16="http://schemas.microsoft.com/office/drawing/2014/main" id="{87FA0FA0-855C-9446-A55D-D88AFB052358}"/>
              </a:ext>
            </a:extLst>
          </p:cNvPr>
          <p:cNvSpPr txBox="1"/>
          <p:nvPr/>
        </p:nvSpPr>
        <p:spPr>
          <a:xfrm>
            <a:off x="3846663" y="2783341"/>
            <a:ext cx="1117569" cy="5539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Pedacitos de Pollo Empanizado Picantes</a:t>
            </a:r>
          </a:p>
        </p:txBody>
      </p:sp>
      <p:sp>
        <p:nvSpPr>
          <p:cNvPr id="50" name="object 67">
            <a:extLst>
              <a:ext uri="{FF2B5EF4-FFF2-40B4-BE49-F238E27FC236}">
                <a16:creationId xmlns:a16="http://schemas.microsoft.com/office/drawing/2014/main" id="{6C984EC9-F403-1D40-9A6C-DDA142E5FC19}"/>
              </a:ext>
            </a:extLst>
          </p:cNvPr>
          <p:cNvSpPr txBox="1"/>
          <p:nvPr/>
        </p:nvSpPr>
        <p:spPr>
          <a:xfrm>
            <a:off x="6184103" y="7361240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Palitos de Queso Mozzarella</a:t>
            </a:r>
          </a:p>
        </p:txBody>
      </p:sp>
      <p:sp>
        <p:nvSpPr>
          <p:cNvPr id="51" name="object 67">
            <a:extLst>
              <a:ext uri="{FF2B5EF4-FFF2-40B4-BE49-F238E27FC236}">
                <a16:creationId xmlns:a16="http://schemas.microsoft.com/office/drawing/2014/main" id="{56A1164A-0BC5-B04E-AD8C-5954043446A3}"/>
              </a:ext>
            </a:extLst>
          </p:cNvPr>
          <p:cNvSpPr txBox="1"/>
          <p:nvPr/>
        </p:nvSpPr>
        <p:spPr>
          <a:xfrm>
            <a:off x="2689068" y="7269144"/>
            <a:ext cx="1117569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Nachos de Pollo*</a:t>
            </a:r>
          </a:p>
        </p:txBody>
      </p:sp>
      <p:sp>
        <p:nvSpPr>
          <p:cNvPr id="55" name="object 67">
            <a:extLst>
              <a:ext uri="{FF2B5EF4-FFF2-40B4-BE49-F238E27FC236}">
                <a16:creationId xmlns:a16="http://schemas.microsoft.com/office/drawing/2014/main" id="{1CAD86B0-5489-F44D-83B7-C24D7C351126}"/>
              </a:ext>
            </a:extLst>
          </p:cNvPr>
          <p:cNvSpPr txBox="1"/>
          <p:nvPr/>
        </p:nvSpPr>
        <p:spPr>
          <a:xfrm>
            <a:off x="3844619" y="7269144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</a:t>
            </a: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Pedacitos de</a:t>
            </a:r>
          </a:p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Pollo empanizado con salsa agridulce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0737C31-4CEB-A394-EE95-B2FCAABFBF64}"/>
              </a:ext>
            </a:extLst>
          </p:cNvPr>
          <p:cNvSpPr/>
          <p:nvPr/>
        </p:nvSpPr>
        <p:spPr>
          <a:xfrm>
            <a:off x="23589" y="5699708"/>
            <a:ext cx="1378924" cy="2446746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25400" cap="flat" cmpd="sng" algn="ctr">
            <a:solidFill>
              <a:schemeClr val="bg1"/>
            </a:solidFill>
            <a:prstDash val="sysDot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200" b="1" i="0" u="sng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</a:t>
            </a:r>
            <a:r>
              <a:rPr kumimoji="0" lang="es-MX" sz="1000" b="1" i="0" u="sng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Jugos 100% de Frutas Diarios:</a:t>
            </a:r>
            <a:r>
              <a:rPr kumimoji="0" lang="es-MX" sz="1000" b="1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0" i="1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Manzana, Naranja, Uva, Ponche de frutas</a:t>
            </a:r>
          </a:p>
          <a:p>
            <a:pPr marL="0" marR="0" lvl="0" indent="0" algn="ctr" defTabSz="91440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1" i="0" u="sng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Fira Sans SemiBold" panose="020B06030500000200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sng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Opciones Diarias de Leche:</a:t>
            </a:r>
            <a:r>
              <a:rPr kumimoji="0" lang="es-MX" sz="1000" b="1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Leche</a:t>
            </a:r>
            <a:r>
              <a:rPr kumimoji="0" lang="es-MX" sz="1000" b="0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con 1% de grasa y Leche Descremada con Chocolate</a:t>
            </a:r>
            <a:endParaRPr kumimoji="0" lang="en-US" sz="1000" b="0" i="0" u="sng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Fira Sans SemiBold" panose="020B06030500000200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12C314-D1A8-E8E2-5A39-01646DB642C1}"/>
              </a:ext>
            </a:extLst>
          </p:cNvPr>
          <p:cNvSpPr txBox="1"/>
          <p:nvPr/>
        </p:nvSpPr>
        <p:spPr>
          <a:xfrm>
            <a:off x="50890" y="1225091"/>
            <a:ext cx="1438087" cy="459371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12700" algn="ctr" rtl="0">
              <a:spcBef>
                <a:spcPts val="25"/>
              </a:spcBef>
            </a:pPr>
            <a:r>
              <a:rPr lang="es-MX" sz="1400" b="1" i="0" u="sng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DISPONIBLES A DIARIO</a:t>
            </a:r>
            <a:r>
              <a:rPr lang="es-MX" sz="1100" b="1" i="0" u="sng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:</a:t>
            </a:r>
            <a:endParaRPr lang="en-US" sz="1100" b="1" u="sng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25"/>
              </a:spcBef>
            </a:pPr>
            <a:endParaRPr lang="en-US" sz="110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400" b="0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</a:t>
            </a:r>
            <a:r>
              <a:rPr lang="es-MX" sz="10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PIZZA</a:t>
            </a:r>
          </a:p>
          <a:p>
            <a:pPr marL="12700">
              <a:spcBef>
                <a:spcPts val="25"/>
              </a:spcBef>
            </a:pPr>
            <a:endParaRPr lang="en-US" sz="100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 SÁNDWICHES DELICATESSEN</a:t>
            </a:r>
          </a:p>
          <a:p>
            <a:pPr marL="12700">
              <a:spcBef>
                <a:spcPts val="25"/>
              </a:spcBef>
            </a:pPr>
            <a:endParaRPr lang="en-US" sz="100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-ENSALADAS</a:t>
            </a:r>
            <a:endParaRPr lang="en-US" sz="1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25"/>
              </a:spcBef>
            </a:pPr>
            <a:endParaRPr lang="en-US" sz="100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00" b="0" i="1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ROTACIÓN DE COMIDA A LA PARRILLA:</a:t>
            </a:r>
          </a:p>
          <a:p>
            <a:pPr marL="12700">
              <a:spcBef>
                <a:spcPts val="25"/>
              </a:spcBef>
            </a:pPr>
            <a:endParaRPr lang="en-US" sz="110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1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Sándwich de pollo asado          </a:t>
            </a:r>
            <a:r>
              <a:rPr lang="es-MX" sz="1100" b="0" i="1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(regular o picante)</a:t>
            </a:r>
          </a:p>
          <a:p>
            <a:pPr marL="12700">
              <a:spcBef>
                <a:spcPts val="25"/>
              </a:spcBef>
            </a:pPr>
            <a:endParaRPr lang="en-US" sz="110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1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-Hamburguesa </a:t>
            </a:r>
          </a:p>
          <a:p>
            <a:pPr marL="12700" rtl="0">
              <a:spcBef>
                <a:spcPts val="25"/>
              </a:spcBef>
            </a:pPr>
            <a:r>
              <a:rPr lang="es-MX" sz="1100" b="0" i="1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   (carne de res o vegetariana)</a:t>
            </a:r>
          </a:p>
          <a:p>
            <a:pPr marL="12700">
              <a:spcBef>
                <a:spcPts val="25"/>
              </a:spcBef>
            </a:pPr>
            <a:endParaRPr lang="en-US" sz="110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1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 Nuggets de Pollo</a:t>
            </a:r>
          </a:p>
          <a:p>
            <a:pPr marL="12700">
              <a:spcBef>
                <a:spcPts val="25"/>
              </a:spcBef>
            </a:pPr>
            <a:endParaRPr lang="en-US" sz="110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10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-Nuggets vegetarianos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7CD6A15-0336-1687-1FE3-D052E5DB7F4C}"/>
              </a:ext>
            </a:extLst>
          </p:cNvPr>
          <p:cNvSpPr/>
          <p:nvPr/>
        </p:nvSpPr>
        <p:spPr>
          <a:xfrm>
            <a:off x="156089" y="8289821"/>
            <a:ext cx="1188735" cy="12564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 cap="flat" cmpd="sng" algn="ctr">
            <a:solidFill>
              <a:srgbClr val="7BA940"/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none" strike="noStrike" kern="0" cap="none" spc="0" normalizeH="0" baseline="0" noProof="0">
                <a:highlight>
                  <a:srgbClr val="000000">
                    <a:alpha val="0"/>
                  </a:srgbClr>
                </a:highlight>
                <a:uLnTx/>
                <a:uFillTx/>
                <a:latin typeface="Arial Narrow"/>
                <a:ea typeface="+mn-ea"/>
                <a:cs typeface="+mn-cs"/>
              </a:rPr>
              <a:t>* Indica un artículo que se puede hacer vegetariano</a:t>
            </a:r>
          </a:p>
          <a:p>
            <a:pPr marL="0" marR="0" lvl="0" indent="0"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none" strike="noStrike" kern="0" cap="none" spc="0" normalizeH="0" baseline="0" noProof="0">
                <a:solidFill>
                  <a:srgbClr val="009242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 Narrow"/>
                <a:ea typeface="+mn-ea"/>
                <a:cs typeface="+mn-cs"/>
              </a:rPr>
              <a:t>OPCIONES VEGETARIANAS  </a:t>
            </a:r>
            <a:r>
              <a:rPr lang="es-MX" sz="1000" b="1" i="0" u="none" strike="noStrike" kern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 Narrow"/>
              </a:rPr>
              <a:t>están resaltadas en verde 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2339EC9-FEC0-140B-7DD8-E042AD620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945" y="8342655"/>
            <a:ext cx="4702052" cy="12564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1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¡Aramark está contratando!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Puestos de tiempo completo o parcial disponibles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Gane dinero extra mientras su hijo(a) está en la escuela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Veranos LIBRES, SIN noches, SIN fines de semana</a:t>
            </a:r>
            <a:endParaRPr lang="en-US" altLang="en-US" sz="1000">
              <a:solidFill>
                <a:schemeClr val="tx1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TODAS LAS SOLICITUDES DEBEN COMPLETARSE EN LÍNEA: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Solicitar en  </a:t>
            </a:r>
            <a:r>
              <a:rPr kumimoji="0" lang="es-MX" sz="1000" b="0" i="1" u="sng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https://www.aramark.com/careers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 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para todas las posiciones abiertas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 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Búsqueda 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Palabra Clave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- Servicio de Comida; 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Posición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- Por hora / Estacional;  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Ciudad / Estado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- West Chester, PA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o llame a la Oficina de Servicio de Alimentos al 484-266-3880.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972D9F-7DD8-43A5-B850-4C867C849A57}"/>
              </a:ext>
            </a:extLst>
          </p:cNvPr>
          <p:cNvSpPr txBox="1"/>
          <p:nvPr/>
        </p:nvSpPr>
        <p:spPr>
          <a:xfrm>
            <a:off x="2382880" y="9641386"/>
            <a:ext cx="5453857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kumimoji="0" lang="es-MX" sz="800" b="1" i="1" u="none" strike="noStrike" kern="1400" cap="none" spc="0" normalizeH="0" baseline="0" noProof="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Calibri"/>
                <a:ea typeface="+mn-ea"/>
                <a:cs typeface="+mn-cs"/>
              </a:rPr>
              <a:t>Para más información sobre nuestra Política de no discriminación </a:t>
            </a:r>
          </a:p>
          <a:p>
            <a:pPr algn="r" rtl="0"/>
            <a:r>
              <a:rPr kumimoji="0" lang="es-MX" sz="800" b="1" i="1" u="none" strike="noStrike" kern="1400" cap="none" spc="0" normalizeH="0" baseline="0" noProof="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Calibri"/>
                <a:ea typeface="+mn-ea"/>
                <a:cs typeface="+mn-cs"/>
              </a:rPr>
              <a:t>Por favor visite: </a:t>
            </a:r>
            <a:r>
              <a:rPr kumimoji="0" lang="es-MX" sz="800" b="0" i="0" u="none" strike="noStrike" kern="1200" cap="none" spc="0" normalizeH="0" baseline="0" noProof="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Calibri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Servicios de Alimentos / Declaración de No Discriminación y Requisitos de Derechos Civiles (wcasd.net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E6C3F1C-D069-06EB-20FB-9DE0F36338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7" y="327755"/>
            <a:ext cx="569255" cy="564666"/>
          </a:xfrm>
          <a:prstGeom prst="rect">
            <a:avLst/>
          </a:prstGeom>
        </p:spPr>
      </p:pic>
      <p:sp>
        <p:nvSpPr>
          <p:cNvPr id="15" name="object 67">
            <a:extLst>
              <a:ext uri="{FF2B5EF4-FFF2-40B4-BE49-F238E27FC236}">
                <a16:creationId xmlns:a16="http://schemas.microsoft.com/office/drawing/2014/main" id="{609644DF-9217-F282-70B6-1F57B7FE511C}"/>
              </a:ext>
            </a:extLst>
          </p:cNvPr>
          <p:cNvSpPr txBox="1"/>
          <p:nvPr/>
        </p:nvSpPr>
        <p:spPr>
          <a:xfrm>
            <a:off x="5014361" y="7272758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Panqueques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 Salchicha de Pollo*</a:t>
            </a:r>
          </a:p>
        </p:txBody>
      </p:sp>
      <p:sp>
        <p:nvSpPr>
          <p:cNvPr id="16" name="object 67">
            <a:extLst>
              <a:ext uri="{FF2B5EF4-FFF2-40B4-BE49-F238E27FC236}">
                <a16:creationId xmlns:a16="http://schemas.microsoft.com/office/drawing/2014/main" id="{EF3778CF-7B31-F5E8-BF8A-0ABF702C7CBE}"/>
              </a:ext>
            </a:extLst>
          </p:cNvPr>
          <p:cNvSpPr txBox="1"/>
          <p:nvPr/>
        </p:nvSpPr>
        <p:spPr>
          <a:xfrm>
            <a:off x="1455956" y="7342360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Salchicha Corn Dog</a:t>
            </a:r>
          </a:p>
        </p:txBody>
      </p:sp>
      <p:sp>
        <p:nvSpPr>
          <p:cNvPr id="17" name="object 67">
            <a:extLst>
              <a:ext uri="{FF2B5EF4-FFF2-40B4-BE49-F238E27FC236}">
                <a16:creationId xmlns:a16="http://schemas.microsoft.com/office/drawing/2014/main" id="{E25EC31D-5658-DD2A-B30A-40D47E230C25}"/>
              </a:ext>
            </a:extLst>
          </p:cNvPr>
          <p:cNvSpPr txBox="1"/>
          <p:nvPr/>
        </p:nvSpPr>
        <p:spPr>
          <a:xfrm>
            <a:off x="3849860" y="6290307"/>
            <a:ext cx="1117569" cy="3077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2000" b="0" i="0" u="none" strike="noStrike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No hay escuela</a:t>
            </a:r>
          </a:p>
        </p:txBody>
      </p:sp>
      <p:pic>
        <p:nvPicPr>
          <p:cNvPr id="18" name="Graphic 17" descr="Basketball with solid fill">
            <a:extLst>
              <a:ext uri="{FF2B5EF4-FFF2-40B4-BE49-F238E27FC236}">
                <a16:creationId xmlns:a16="http://schemas.microsoft.com/office/drawing/2014/main" id="{E00A7FEC-9FCC-4F20-CE67-D1BBB477E9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46873" y="5584479"/>
            <a:ext cx="234326" cy="234326"/>
          </a:xfrm>
          <a:prstGeom prst="rect">
            <a:avLst/>
          </a:prstGeom>
        </p:spPr>
      </p:pic>
      <p:pic>
        <p:nvPicPr>
          <p:cNvPr id="21" name="Graphic 20" descr="Shamrock with solid fill">
            <a:extLst>
              <a:ext uri="{FF2B5EF4-FFF2-40B4-BE49-F238E27FC236}">
                <a16:creationId xmlns:a16="http://schemas.microsoft.com/office/drawing/2014/main" id="{3C1F3F9B-E8E3-F1C1-E970-A6B299DBAD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8883540">
            <a:off x="5072807" y="205635"/>
            <a:ext cx="470853" cy="47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3167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5.4.204.113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419</Words>
  <Application>Microsoft Macintosh PowerPoint</Application>
  <PresentationFormat>Custom</PresentationFormat>
  <Paragraphs>113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Lucky Shoes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selenelacayo@gmail.com</cp:lastModifiedBy>
  <cp:revision>17</cp:revision>
  <dcterms:created xsi:type="dcterms:W3CDTF">2022-07-25T04:28:47Z</dcterms:created>
  <dcterms:modified xsi:type="dcterms:W3CDTF">2023-02-27T16:25:28Z</dcterms:modified>
</cp:coreProperties>
</file>